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7" r:id="rId5"/>
  </p:sldMasterIdLst>
  <p:notesMasterIdLst>
    <p:notesMasterId r:id="rId19"/>
  </p:notesMasterIdLst>
  <p:sldIdLst>
    <p:sldId id="256" r:id="rId6"/>
    <p:sldId id="280" r:id="rId7"/>
    <p:sldId id="300" r:id="rId8"/>
    <p:sldId id="321" r:id="rId9"/>
    <p:sldId id="294" r:id="rId10"/>
    <p:sldId id="320" r:id="rId11"/>
    <p:sldId id="298" r:id="rId12"/>
    <p:sldId id="304" r:id="rId13"/>
    <p:sldId id="305" r:id="rId14"/>
    <p:sldId id="306" r:id="rId15"/>
    <p:sldId id="307" r:id="rId16"/>
    <p:sldId id="308" r:id="rId17"/>
    <p:sldId id="302" r:id="rId18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70BA6F-B6A6-7684-091A-4869E0DC18E4}" name="BAUDREZ Julie" initials="BJ" userId="S::bdrjll@forem.be::b6c13f29-ffc7-4e40-8c8b-fcfe1fd33eb7" providerId="AD"/>
  <p188:author id="{5BA7D1BE-22D4-442C-33BA-8CB3F4B7FD42}" name="DECHAMPS Brian" initials="DB" userId="S::chmbrn@forem.be::1bf0ba04-0947-4e0c-b374-b8b3c2c875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EA7"/>
    <a:srgbClr val="FFCC1D"/>
    <a:srgbClr val="8D4096"/>
    <a:srgbClr val="F5EFBD"/>
    <a:srgbClr val="FFD8D8"/>
    <a:srgbClr val="F16F30"/>
    <a:srgbClr val="FF5E6C"/>
    <a:srgbClr val="0033CC"/>
    <a:srgbClr val="FBE7CB"/>
    <a:srgbClr val="658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076" autoAdjust="0"/>
  </p:normalViewPr>
  <p:slideViewPr>
    <p:cSldViewPr snapToGrid="0" snapToObjects="1" showGuides="1">
      <p:cViewPr varScale="1">
        <p:scale>
          <a:sx n="80" d="100"/>
          <a:sy n="80" d="100"/>
        </p:scale>
        <p:origin x="81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9" d="100"/>
          <a:sy n="149" d="100"/>
        </p:scale>
        <p:origin x="3952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1CD2-A55B-1141-BDBD-BE28D9933CD8}" type="datetimeFigureOut">
              <a:rPr lang="nl-NL" smtClean="0"/>
              <a:t>31-8-2024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55E6-4A6F-3348-8BDC-EA252083C38F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5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990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Lorsque le participant n’atteint pas le quota d’heures minimum (80% de présence), la bourse n’est pas due. Les sommes éventuellement déjà perçues sont récupérées par le Forem au travers d’une lettre de créance.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5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23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7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02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44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BE" dirty="0"/>
              <a:t>1. Tant qu’il est étudiant, le candidat peut obtenir au </a:t>
            </a:r>
            <a:r>
              <a:rPr lang="fr-BE" b="1" dirty="0"/>
              <a:t>maximum</a:t>
            </a:r>
            <a:r>
              <a:rPr lang="fr-BE" dirty="0"/>
              <a:t> une bourse de courte durée de 80 heures (ou </a:t>
            </a:r>
            <a:r>
              <a:rPr lang="fr-BE" b="1" dirty="0"/>
              <a:t>deux bourses de maximum 40 heures chacune</a:t>
            </a:r>
            <a:r>
              <a:rPr lang="fr-BE" dirty="0"/>
              <a:t>), pour la </a:t>
            </a:r>
            <a:r>
              <a:rPr lang="fr-BE" b="1" dirty="0"/>
              <a:t>même langue </a:t>
            </a:r>
            <a:r>
              <a:rPr lang="fr-BE" dirty="0"/>
              <a:t>(deux formules différentes) ou pour </a:t>
            </a:r>
            <a:r>
              <a:rPr lang="fr-BE" b="1" dirty="0"/>
              <a:t>deux langues différentes</a:t>
            </a:r>
            <a:r>
              <a:rPr lang="fr-BE" dirty="0"/>
              <a:t>.</a:t>
            </a:r>
          </a:p>
          <a:p>
            <a:pPr algn="just"/>
            <a:r>
              <a:rPr lang="fr-BE" dirty="0"/>
              <a:t>2. S’il a déjà bénéficié d’une bourse d’immersion pour une année ou un semestre post rhéto, la bourse courte durée ne peut plus couvrir </a:t>
            </a:r>
            <a:r>
              <a:rPr lang="fr-BE" b="1" dirty="0"/>
              <a:t>qu’une immersion en entreprise</a:t>
            </a:r>
            <a:r>
              <a:rPr lang="fr-BE" dirty="0"/>
              <a:t> dans cette langue ou une action dans une autre langue. L’obtention d’une bourse post rhéto ou de courte durée </a:t>
            </a:r>
            <a:r>
              <a:rPr lang="fr-BE" b="1" dirty="0"/>
              <a:t>a des répercussions sur les éventuelles demandes de bourses ultérieures</a:t>
            </a:r>
            <a:r>
              <a:rPr lang="fr-BE" dirty="0"/>
              <a:t>, lorsque le candidat est sous statut </a:t>
            </a:r>
            <a:r>
              <a:rPr lang="fr-BE" b="1" dirty="0"/>
              <a:t>demandeur d’emploi</a:t>
            </a:r>
            <a:r>
              <a:rPr lang="fr-BE" dirty="0"/>
              <a:t>. </a:t>
            </a:r>
          </a:p>
          <a:p>
            <a:pPr algn="just"/>
            <a:r>
              <a:rPr lang="fr-BE" dirty="0"/>
              <a:t>MINIMUM 20 </a:t>
            </a:r>
            <a:r>
              <a:rPr lang="fr-BE" u="sng" dirty="0"/>
              <a:t>HEURES</a:t>
            </a:r>
            <a:r>
              <a:rPr lang="fr-BE" dirty="0"/>
              <a:t> PAR SEMAINE (attention 20 périodes de 50 min ≠ de 20 heures pleines).</a:t>
            </a:r>
          </a:p>
          <a:p>
            <a:pPr algn="just"/>
            <a:r>
              <a:rPr lang="fr-BE" dirty="0"/>
              <a:t>3. Les cours en ligne = 40 ou 80 heures.</a:t>
            </a:r>
          </a:p>
          <a:p>
            <a:pPr algn="just"/>
            <a:r>
              <a:rPr lang="fr-BE" dirty="0"/>
              <a:t>Le rôle du Forem se limite à l’octroi de l’intervention budgétaire et ne garantit rien en termes de logistique, d’assistance ou d’assurances.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29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Pour les cours : pas de lien entre le pays et la langue étudiée (suivre l’anglais en Allemagne)</a:t>
            </a:r>
          </a:p>
          <a:p>
            <a:r>
              <a:rPr lang="fr-BE" dirty="0"/>
              <a:t>Pour les stages : lien entre le pays et la langue étudiée</a:t>
            </a:r>
          </a:p>
          <a:p>
            <a:r>
              <a:rPr lang="fr-BE" dirty="0"/>
              <a:t>RU uniquement pour les écoles de langue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4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01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15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Logement non remboursable si Wallonie et Bruxelles</a:t>
            </a:r>
          </a:p>
          <a:p>
            <a:r>
              <a:rPr lang="fr-BE" dirty="0"/>
              <a:t>Majoration pour les élèves du qualifiant ou aux candidats bénéficiant d’une allocation d’étude (le plafond de la bourse est doublé)</a:t>
            </a:r>
          </a:p>
          <a:p>
            <a:r>
              <a:rPr lang="fr-BE" dirty="0"/>
              <a:t>Si majoration de la bourse </a:t>
            </a:r>
            <a:r>
              <a:rPr lang="fr-BE" dirty="0">
                <a:sym typeface="Wingdings" panose="05000000000000000000" pitchFamily="2" charset="2"/>
              </a:rPr>
              <a:t> toujours plafond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68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Si majoration : preuve de l’obtention d’allocations d’études ou du niveau d’étude</a:t>
            </a:r>
          </a:p>
          <a:p>
            <a:r>
              <a:rPr lang="fr-BE" dirty="0"/>
              <a:t>Si majoration : 75% de la bourse </a:t>
            </a:r>
            <a:r>
              <a:rPr lang="fr-BE" b="1" u="sng" dirty="0"/>
              <a:t>avant</a:t>
            </a:r>
            <a:r>
              <a:rPr lang="fr-BE" dirty="0"/>
              <a:t> si logement et 50% pour les autres situations</a:t>
            </a:r>
          </a:p>
          <a:p>
            <a:r>
              <a:rPr lang="fr-BE" dirty="0"/>
              <a:t>Le rôle du Forem se limite à l’octroi de l’intervention budgétaire et ne garantit rien en termes de logistique, d’assistance ou d’assurances.</a:t>
            </a:r>
          </a:p>
          <a:p>
            <a:r>
              <a:rPr lang="fr-BE" dirty="0"/>
              <a:t>Lorsque le participant n’atteint pas le quota d’heures minimum (80% de présence), la bourse n’est pas due. Les sommes éventuellement déjà perçues sont récupérées par le Forem au travers d’une lettre de créance.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36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svg"/><Relationship Id="rId5" Type="http://schemas.openxmlformats.org/officeDocument/2006/relationships/image" Target="../media/image22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28.svg"/><Relationship Id="rId5" Type="http://schemas.openxmlformats.org/officeDocument/2006/relationships/image" Target="../media/image33.sv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avec le logo fo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28AE6E42-7547-0E4D-BC0F-C494864609A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C3051-41A6-DF46-A949-07B405C8A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6000" y="2702729"/>
            <a:ext cx="3960000" cy="11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2CA11DEA-09D4-E74F-A095-74EE31C3B2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602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A8ABAA88-CE04-6247-A874-35168DA0EEF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06194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22850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42471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22494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2481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55750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78087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64515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CA8048B-5806-D640-8A00-C40FBF8EF4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C1E5B-5AFF-E547-B6CC-8221334C7528}"/>
              </a:ext>
            </a:extLst>
          </p:cNvPr>
          <p:cNvGrpSpPr/>
          <p:nvPr userDrawn="1"/>
        </p:nvGrpSpPr>
        <p:grpSpPr>
          <a:xfrm flipH="1">
            <a:off x="2116119" y="681438"/>
            <a:ext cx="3737313" cy="6176562"/>
            <a:chOff x="7016750" y="2290984"/>
            <a:chExt cx="96594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3871533-7043-D54B-B5D9-DF3927A8255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67A64E-BE29-3C4D-97FE-2C2C296A3DC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FD82FD-0AD9-324D-A88E-44587BBF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91" y="2520950"/>
              <a:ext cx="0" cy="1366421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58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A722F4D0-DAF1-7044-AD86-83986CC533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05F2C-8D86-7242-98C8-77D28C3B9C5A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B650DC-79F8-2A4A-9AD0-5925E40E8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1E350E40-C878-7349-A436-2FC1463C0FEB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62232-A4CE-DC47-9063-147FDBA7CA62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CDCBCFE-02DD-1B4C-96CB-87FF543CD9D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109909-3FDA-C34C-B1A8-EFF51FC646A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8F7EA2-EB20-624C-885A-B4C8CBB1D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18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B60D9B3-EDFB-1B44-9102-92DBF3BB0304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4E214D-7C27-B94D-8B9E-EADF363E43DB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EA1C738-0C85-8A44-8F8C-6F6B7C1E80F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6A33D1-6BF5-3E48-9B71-A7EE4EB45B8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CF20D8-B1A3-D744-B1CD-635C13C59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55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61E0989F-C5D6-1947-91E5-2106D8BC91A2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9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6A47D1D3-6181-F74A-A446-D202EF93A421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8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793B8275-B825-7B4D-9FFC-26F076C16EA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F5EFBD"/>
              </a:solidFill>
            </a:endParaRP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B1AF8993-EFF9-4949-8C12-1E896AFCC0BD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21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3605026-8B7D-C14C-9D96-3AF476BB1E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284" y="-19950"/>
            <a:ext cx="12225159" cy="6908647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4933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192032"/>
              <a:gd name="connsiteY0" fmla="*/ 8927 h 6888697"/>
              <a:gd name="connsiteX1" fmla="*/ 12186658 w 12192032"/>
              <a:gd name="connsiteY1" fmla="*/ 0 h 6888697"/>
              <a:gd name="connsiteX2" fmla="*/ 12191178 w 12192032"/>
              <a:gd name="connsiteY2" fmla="*/ 4923089 h 6888697"/>
              <a:gd name="connsiteX3" fmla="*/ 10222890 w 12192032"/>
              <a:gd name="connsiteY3" fmla="*/ 6888697 h 6888697"/>
              <a:gd name="connsiteX4" fmla="*/ 0 w 12192032"/>
              <a:gd name="connsiteY4" fmla="*/ 6866926 h 6888697"/>
              <a:gd name="connsiteX5" fmla="*/ 0 w 12192032"/>
              <a:gd name="connsiteY5" fmla="*/ 8927 h 6888697"/>
              <a:gd name="connsiteX0" fmla="*/ 0 w 12205908"/>
              <a:gd name="connsiteY0" fmla="*/ 18552 h 6898322"/>
              <a:gd name="connsiteX1" fmla="*/ 12205908 w 12205908"/>
              <a:gd name="connsiteY1" fmla="*/ 0 h 6898322"/>
              <a:gd name="connsiteX2" fmla="*/ 12191178 w 12205908"/>
              <a:gd name="connsiteY2" fmla="*/ 4932714 h 6898322"/>
              <a:gd name="connsiteX3" fmla="*/ 10222890 w 12205908"/>
              <a:gd name="connsiteY3" fmla="*/ 6898322 h 6898322"/>
              <a:gd name="connsiteX4" fmla="*/ 0 w 12205908"/>
              <a:gd name="connsiteY4" fmla="*/ 6876551 h 6898322"/>
              <a:gd name="connsiteX5" fmla="*/ 0 w 12205908"/>
              <a:gd name="connsiteY5" fmla="*/ 18552 h 6898322"/>
              <a:gd name="connsiteX0" fmla="*/ 0 w 12225159"/>
              <a:gd name="connsiteY0" fmla="*/ 0 h 6908646"/>
              <a:gd name="connsiteX1" fmla="*/ 12225159 w 12225159"/>
              <a:gd name="connsiteY1" fmla="*/ 10324 h 6908646"/>
              <a:gd name="connsiteX2" fmla="*/ 12210429 w 12225159"/>
              <a:gd name="connsiteY2" fmla="*/ 4943038 h 6908646"/>
              <a:gd name="connsiteX3" fmla="*/ 10242141 w 12225159"/>
              <a:gd name="connsiteY3" fmla="*/ 6908646 h 6908646"/>
              <a:gd name="connsiteX4" fmla="*/ 19251 w 12225159"/>
              <a:gd name="connsiteY4" fmla="*/ 6886875 h 6908646"/>
              <a:gd name="connsiteX5" fmla="*/ 0 w 12225159"/>
              <a:gd name="connsiteY5" fmla="*/ 0 h 69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5159" h="6908646">
                <a:moveTo>
                  <a:pt x="0" y="0"/>
                </a:moveTo>
                <a:lnTo>
                  <a:pt x="12225159" y="10324"/>
                </a:lnTo>
                <a:cubicBezTo>
                  <a:pt x="12215429" y="1976596"/>
                  <a:pt x="12215465" y="3845976"/>
                  <a:pt x="12210429" y="4943038"/>
                </a:cubicBezTo>
                <a:cubicBezTo>
                  <a:pt x="12213948" y="5665855"/>
                  <a:pt x="11253812" y="6908378"/>
                  <a:pt x="10242141" y="6908646"/>
                </a:cubicBezTo>
                <a:lnTo>
                  <a:pt x="19251" y="68868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018891D-10DC-214C-9601-5A73B92C5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9" y="1090939"/>
            <a:ext cx="513082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F2D0899-38A5-2A44-AAD8-D3A1D34148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778A79C-8AFC-2243-8331-D7A2A9EB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96130-52FF-8747-A544-D6D26CDFB6A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516117" y="5161637"/>
            <a:ext cx="2443671" cy="70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9996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400ACCF1-CC4E-3A4D-B21B-B57D3391B29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08EF046-D8C6-AE46-A19E-65DEAAF7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E4EAB9-43A7-3D4A-8401-0CA38160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C5E6B8-46F9-654E-9F96-DF868CD9CD77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AB1343-A3D2-2142-B15F-F126C4C1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7297D2-6309-4944-B606-7DA2A7776A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CE19B43-D979-414F-9AE2-4332F1FD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8009B-3CA3-DF48-991F-AD67F0AA52C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FBA2927-40FF-C640-9556-ED00DE04D6F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B2704-D5F8-BD40-A0A0-47C7C0E3E4D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B244DA-467E-914D-BF51-EA44737D6DA9}"/>
                </a:ext>
              </a:extLst>
            </p:cNvPr>
            <p:cNvCxnSpPr>
              <a:cxnSpLocks/>
            </p:cNvCxnSpPr>
            <p:nvPr/>
          </p:nvCxnSpPr>
          <p:spPr>
            <a:xfrm>
              <a:off x="7980904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B61AA6E3-69D1-8D40-85A0-49EFF861CED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5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7BB9B8CE-2488-C342-9588-7CC28612F87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1828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09028C2C-83CF-D548-9D05-292BB43C0A7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A314-1E47-5040-976A-FDF7DD03ABC1}"/>
              </a:ext>
            </a:extLst>
          </p:cNvPr>
          <p:cNvGrpSpPr/>
          <p:nvPr userDrawn="1"/>
        </p:nvGrpSpPr>
        <p:grpSpPr>
          <a:xfrm flipH="1">
            <a:off x="2117743" y="681438"/>
            <a:ext cx="3735688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F87836D-92B3-204B-8C94-9488C215268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67E42B-2759-2042-BEA1-65C0BADA074D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C175C7-2FB7-4E44-BE63-60629ED43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43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4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8E58F44-DCA0-634D-9991-611797C4637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chemeClr val="bg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84438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2C783EB-E1B1-3149-B273-DA0ADC34E8E2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38AD2-2E37-4B48-9018-A146A245153C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E327D84-5380-1846-AF63-E82E6BFF5958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897408-2052-964D-91A1-1CEF09F67DF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4B9A66-38C9-9845-A623-C78623B07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64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D784F525-E5D3-CA4A-B8EA-C3AEF6FA6E0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DE2F2F-B6BB-A140-93BF-D1DA99E6812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8012154-B05E-E34D-B45D-6A8DD3C666A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D4096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F827BA-A4EF-A947-B93A-A7EF3D2C6B29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6D4C22-FC1B-E44A-BE79-3BF95B8CF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27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>
              <a:solidFill>
                <a:srgbClr val="8D4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02932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4B5E4C6E-1195-CD41-8293-A9820189BB3F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8D4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9592317" y="46498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8D4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8883FEA3-C51D-EB44-AA02-8AB9EEA7CFAA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24CC02-31CE-F143-8628-8EF8F77E7BEB}"/>
              </a:ext>
            </a:extLst>
          </p:cNvPr>
          <p:cNvGrpSpPr/>
          <p:nvPr userDrawn="1"/>
        </p:nvGrpSpPr>
        <p:grpSpPr>
          <a:xfrm flipH="1">
            <a:off x="481660" y="652962"/>
            <a:ext cx="3737049" cy="6205035"/>
            <a:chOff x="7016750" y="2290984"/>
            <a:chExt cx="965873" cy="1603746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9557F98-ACD4-894E-A38B-3F10A4C635E0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2F7211-F8F3-E14D-A6BB-53B95F73FF0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891B57-1357-AE41-879E-4AD74DCB7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23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72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01604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2B97B38B-8A0E-CB4D-8CAD-3094FD7849F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5693312-2991-574A-831B-9E9AA5AC581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32AA2F-CC94-4B4F-AA25-0D97810C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DAFA9E-8D28-844E-93BD-A1C22E6C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4CE8BB-E31C-4F4C-A6F9-2526E341AA06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5A60C75-E7A9-8043-AD7B-7B6B7D349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D177B9-B6F0-0341-8971-3098E4B6F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D40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AE904801-2584-2849-B822-46CE2B23E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A863C-891A-4641-9DBD-7C4454E4FF10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145BE27-6A96-0A4C-877C-10171B01265C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EB327F-D6FE-D646-B14E-744CC61E1E34}"/>
                </a:ext>
              </a:extLst>
            </p:cNvPr>
            <p:cNvCxnSpPr/>
            <p:nvPr/>
          </p:nvCxnSpPr>
          <p:spPr>
            <a:xfrm flipH="1">
              <a:off x="7016750" y="2292201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7450CC-5BF8-5044-9662-7048EA6A7ABD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93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5516622E-BDD4-EE45-842E-9A935654ED1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>
              <a:solidFill>
                <a:srgbClr val="8D4096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8D4096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789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CE1D528-A945-F64D-B3F0-E2360A734B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48251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8D4096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83E823-8E32-B743-AD33-13F38A055FDE}"/>
              </a:ext>
            </a:extLst>
          </p:cNvPr>
          <p:cNvGrpSpPr/>
          <p:nvPr userDrawn="1"/>
        </p:nvGrpSpPr>
        <p:grpSpPr>
          <a:xfrm flipH="1">
            <a:off x="2117753" y="681438"/>
            <a:ext cx="3735687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3765463-08A4-3D46-925F-750C3EC6BBB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3F8A5-72B8-B041-8A9A-F6AD48793FEB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375AA9-8CC1-D745-AFF3-4D3B8B186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210" y="2520950"/>
              <a:ext cx="0" cy="136642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44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B87144A-12AC-7246-B1DC-39EA5576BBB2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8D4096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6816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AC7F9-D2D9-5545-BFFF-4DEFD0B4D7F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03E6309-C964-1845-B690-7806CD2EB6C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596715-532B-F14C-A9ED-D85FEA171D2F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AB0315-0551-044E-AC80-9B6FE701F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94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EC293-A3BB-814A-82EF-3EB94875C1F8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A61F03F-B0DA-2046-821A-1F791E03916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AE80C9-DE76-8447-BDDA-D1C3F40CA24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7B71A4-D701-F64B-A071-E898A02D6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87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1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623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220F6C9-EB6B-324D-B623-69A1329624F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ACBD11F-D384-204E-8384-B6CB71BE1B10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9AA87E3-5CF6-F245-983B-88AD8EB0756E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1A4C90-96C3-3946-A93E-B785E752D11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665B0C-0117-9744-8F32-503E44463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64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195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.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0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1235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CC1FF-0843-7443-80A5-26118E27B2CE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DE56960-8830-D34E-B1EA-13EF9D0203B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6582D2-864A-8E4E-AC36-1D00784A98C2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9D069A-A15C-3B47-AFDB-47D0EA0EB207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469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DA37E00C-C761-F146-9F8D-696B49B83FF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E20E904-97A8-3945-9ADD-DA477991EA2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FD8D8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59383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87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FFD8D8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192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75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075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2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57639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F5EFBD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5EFBD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F5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90865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b="0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889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9E3489-E3D2-1A4D-AB58-247E80F0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8DF7-DE9E-5642-BBB8-C43746487037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66210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00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F5EFBD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33771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529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2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184940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2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54324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9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5C5EA7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5C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5C5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7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740854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>
                <a:solidFill>
                  <a:srgbClr val="5C5EA7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C5EA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744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itat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FC102534-8FB1-F847-AFE3-9E87B71E8E6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427E2E72-14E4-E841-9C3C-456FD43AF9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5C5EA7"/>
                </a:solidFill>
              </a:rPr>
              <a:t>Mission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EBB3D0-7A85-F748-BB82-08138A3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C72A2-DEAF-5349-957A-D77081EF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4B986C-D66F-2642-A719-D0A866E2B7FC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497BD11-95DA-BC4E-A2E2-EB9E74C01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5C5EA7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53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5C5EA7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48766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of Rectangle 17">
            <a:extLst>
              <a:ext uri="{FF2B5EF4-FFF2-40B4-BE49-F238E27FC236}">
                <a16:creationId xmlns:a16="http://schemas.microsoft.com/office/drawing/2014/main" id="{C7400400-9223-4844-86AF-7A925D21EE8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4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1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4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1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907958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8263C4-B656-0A4C-BABE-09CAC871BF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50756" y="2524385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94C8FFA-5236-B84B-930A-EBDF3C3625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0757" y="1907509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5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45556"/>
            <a:ext cx="5167968" cy="675401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570820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41456"/>
            <a:ext cx="5167968" cy="725487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4637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447344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89594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447344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8876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F328D-7A7F-7C47-B4D2-B1AD789994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6953" y="4702226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D7F05D2-EAC9-3544-9AFF-663A996CD7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113" y="4128434"/>
            <a:ext cx="5163130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0F3F830-8D07-114B-A17B-984D2467206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3922" y="4702226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F51242D-A73E-3F4A-93D5-504369986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3923" y="412760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9488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4520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6DCE08-D63E-9641-93EE-640135076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520" y="2136915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95376F-33C6-9349-8C65-4BDAA1BE8D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2851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FE1BA3-CCF4-604E-885B-37AD51149A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2851" y="2152724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7555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271" y="1844868"/>
            <a:ext cx="3568521" cy="4355974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10311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2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of Rectangle 12">
            <a:extLst>
              <a:ext uri="{FF2B5EF4-FFF2-40B4-BE49-F238E27FC236}">
                <a16:creationId xmlns:a16="http://schemas.microsoft.com/office/drawing/2014/main" id="{CE675FEF-5975-E64B-830E-AC54E1EC9D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3" y="4076433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DA423-F745-9E46-9CE3-E6E0523383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209675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3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A7C63732-185A-504D-9CCD-DF8C9A030BF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4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42B69D3-6ECB-CF48-A128-6728A0F8FC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54906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45565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nde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of Rectangle 10">
            <a:extLst>
              <a:ext uri="{FF2B5EF4-FFF2-40B4-BE49-F238E27FC236}">
                <a16:creationId xmlns:a16="http://schemas.microsoft.com/office/drawing/2014/main" id="{C1924216-4FD7-634D-8D7E-61553925275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6467" y="1870075"/>
            <a:ext cx="695643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3" y="1849504"/>
            <a:ext cx="3339927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19546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of Rectangle 22">
            <a:extLst>
              <a:ext uri="{FF2B5EF4-FFF2-40B4-BE49-F238E27FC236}">
                <a16:creationId xmlns:a16="http://schemas.microsoft.com/office/drawing/2014/main" id="{F3F62A01-C8F5-4A4A-8684-26036AC2E59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34697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362F5A3-0A3B-E845-BD17-2E3F73BDD5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7858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68C8C6A-1AAB-AE43-8F2A-71F138F85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1019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5D91925-B849-6B46-AA56-03D1009EA6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180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43228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 écra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9814"/>
            <a:ext cx="12219315" cy="6877813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315" h="6877812">
                <a:moveTo>
                  <a:pt x="0" y="19813"/>
                </a:moveTo>
                <a:lnTo>
                  <a:pt x="12219315" y="0"/>
                </a:lnTo>
                <a:cubicBezTo>
                  <a:pt x="12209585" y="1966272"/>
                  <a:pt x="12196214" y="4598913"/>
                  <a:pt x="12191178" y="5695975"/>
                </a:cubicBezTo>
                <a:cubicBezTo>
                  <a:pt x="12172926" y="6201079"/>
                  <a:pt x="11582906" y="6746915"/>
                  <a:pt x="11006662" y="6877812"/>
                </a:cubicBezTo>
                <a:lnTo>
                  <a:pt x="0" y="6877812"/>
                </a:lnTo>
                <a:lnTo>
                  <a:pt x="0" y="198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21705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119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2257637" y="2022974"/>
            <a:ext cx="7331839" cy="412415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501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plein écr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184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graphiq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469120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693790" y="1849438"/>
            <a:ext cx="5628260" cy="4351337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86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textes et 2 graphiqu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5800" y="1758927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  <p:sp>
        <p:nvSpPr>
          <p:cNvPr id="18" name="Chart Placeholder 9">
            <a:extLst>
              <a:ext uri="{FF2B5EF4-FFF2-40B4-BE49-F238E27FC236}">
                <a16:creationId xmlns:a16="http://schemas.microsoft.com/office/drawing/2014/main" id="{84510CDB-171A-1B49-B030-59FB5BFA992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91765" y="1763542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39DBDC-A6AF-BA40-8D90-ADD16D9B36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1765" y="4531047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B1BC05-2A89-364B-A11F-B07B84B5C39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85800" y="4531048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894459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conclu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of Rectangle 19">
            <a:extLst>
              <a:ext uri="{FF2B5EF4-FFF2-40B4-BE49-F238E27FC236}">
                <a16:creationId xmlns:a16="http://schemas.microsoft.com/office/drawing/2014/main" id="{BACFD447-4686-A546-AA02-E2EDA319E3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6" y="1849504"/>
            <a:ext cx="7146892" cy="4351338"/>
          </a:xfrm>
        </p:spPr>
        <p:txBody>
          <a:bodyPr anchor="ctr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99A151C3-9F52-1245-B3E6-DC5500D8B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8783" y="1844617"/>
            <a:ext cx="3203448" cy="433781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2000" b="0" cap="all" spc="13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Message important ou conclusion</a:t>
            </a:r>
          </a:p>
        </p:txBody>
      </p:sp>
      <p:pic>
        <p:nvPicPr>
          <p:cNvPr id="19" name="Image 14">
            <a:extLst>
              <a:ext uri="{FF2B5EF4-FFF2-40B4-BE49-F238E27FC236}">
                <a16:creationId xmlns:a16="http://schemas.microsoft.com/office/drawing/2014/main" id="{509861B6-8240-1C49-AB22-AEEEC12EC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271" y="3914936"/>
            <a:ext cx="4027391" cy="2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-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ingle Corner of Rectangle 23">
            <a:extLst>
              <a:ext uri="{FF2B5EF4-FFF2-40B4-BE49-F238E27FC236}">
                <a16:creationId xmlns:a16="http://schemas.microsoft.com/office/drawing/2014/main" id="{81BA893F-9A28-8143-B4FC-BAFA3CFB90ED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2200"/>
              </a:spcBef>
              <a:buFontTx/>
              <a:buNone/>
              <a:tabLst/>
              <a:defRPr sz="1800" b="1" baseline="0"/>
            </a:lvl1pPr>
            <a:lvl2pPr marL="311150" indent="-311150">
              <a:spcBef>
                <a:spcPts val="12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800"/>
            </a:lvl2pPr>
            <a:lvl3pPr marL="538163" indent="-223838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3pPr>
            <a:lvl4pPr marL="711200" indent="-177800">
              <a:spcBef>
                <a:spcPts val="9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0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3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v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7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247241EA-609D-4845-9FF9-2E4FE58AF5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41656" y="2041044"/>
            <a:ext cx="5815803" cy="3663956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8086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6698818B-C0A1-1045-8630-1C0D1ED2D623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444241" y="2031275"/>
            <a:ext cx="5842036" cy="3721600"/>
          </a:xfrm>
          <a:solidFill>
            <a:schemeClr val="bg1">
              <a:lumMod val="95000"/>
            </a:schemeClr>
          </a:solidFill>
        </p:spPr>
        <p:txBody>
          <a:bodyPr tIns="503999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7608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2B2C19C-3F07-B74A-BC7D-2937DCA3CD5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9404A-29CB-9240-AE1D-34486C62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53B4-C8F5-DE42-B14D-6F7305EB7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7E33778-1FAC-3742-8BCF-128EA3E67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0E59AC-4DA5-504A-955C-4AF346DF8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26CEFD-33A3-0E41-A098-51673A48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682C-AADA-6141-A0CE-3A2053D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49416-620C-A446-A3C8-D9CD56C1BB63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BA011-C191-4B4C-AA38-8AD873D4A32E}"/>
              </a:ext>
            </a:extLst>
          </p:cNvPr>
          <p:cNvGrpSpPr/>
          <p:nvPr userDrawn="1"/>
        </p:nvGrpSpPr>
        <p:grpSpPr>
          <a:xfrm flipH="1">
            <a:off x="2314817" y="1579574"/>
            <a:ext cx="3059582" cy="5268902"/>
            <a:chOff x="7016750" y="2290984"/>
            <a:chExt cx="965657" cy="166295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4D55088-6E2B-6540-AD51-87E19D0BC08A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C19D74-34E6-0645-8021-385811CC51F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43192-8E27-6142-B933-E8223C579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82407" y="2520950"/>
              <a:ext cx="0" cy="143299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84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F4E0B39-CC12-1848-909D-B6DE51797E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7769" y="1942800"/>
            <a:ext cx="5172376" cy="2907102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430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2" name="Media Placeholder 6">
            <a:extLst>
              <a:ext uri="{FF2B5EF4-FFF2-40B4-BE49-F238E27FC236}">
                <a16:creationId xmlns:a16="http://schemas.microsoft.com/office/drawing/2014/main" id="{3947FA99-7131-3444-973A-D7B02EB5D0E6}"/>
              </a:ext>
            </a:extLst>
          </p:cNvPr>
          <p:cNvSpPr>
            <a:spLocks noGrp="1" noChangeAspect="1"/>
          </p:cNvSpPr>
          <p:nvPr>
            <p:ph type="media" sz="quarter" idx="17" hasCustomPrompt="1"/>
          </p:nvPr>
        </p:nvSpPr>
        <p:spPr>
          <a:xfrm>
            <a:off x="3387797" y="1943786"/>
            <a:ext cx="5138136" cy="289068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760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33542" y="1895737"/>
            <a:ext cx="3064871" cy="4300178"/>
          </a:xfrm>
          <a:prstGeom prst="roundRect">
            <a:avLst>
              <a:gd name="adj" fmla="val 3407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244277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C95E6C4C-CFE7-0244-ABFF-2A71A63A49A0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787590" y="2523066"/>
            <a:ext cx="4352342" cy="3048000"/>
          </a:xfrm>
          <a:prstGeom prst="roundRect">
            <a:avLst>
              <a:gd name="adj" fmla="val 2315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957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16553" y="1865657"/>
            <a:ext cx="2016000" cy="4320000"/>
          </a:xfrm>
          <a:prstGeom prst="roundRect">
            <a:avLst>
              <a:gd name="adj" fmla="val 10821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75127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337E52E4-C4B4-E64D-A5B7-22783A0BEC3B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5046131" y="1862667"/>
            <a:ext cx="1981201" cy="4343400"/>
          </a:xfrm>
          <a:prstGeom prst="roundRect">
            <a:avLst>
              <a:gd name="adj" fmla="val 8191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887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ats pour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2E15-0111-3A4B-895B-058D268167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586" y="2368824"/>
            <a:ext cx="3252787" cy="1519237"/>
          </a:xfrm>
          <a:prstGeom prst="roundRect">
            <a:avLst/>
          </a:prstGeom>
          <a:solidFill>
            <a:srgbClr val="F16F30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0BC247C-887D-334C-82F0-92D5543CEA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22" y="2404014"/>
            <a:ext cx="3252787" cy="1519237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D95A0FF-EB1A-1D41-880C-54B6052F73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0743" y="2439204"/>
            <a:ext cx="3252787" cy="1519237"/>
          </a:xfrm>
          <a:prstGeom prst="round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5E66AFD-A754-1442-AA86-36AE84FD68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14" y="4006253"/>
            <a:ext cx="3252787" cy="1519237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F5EFBD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F8F746-73C7-DE44-AB21-FC09EF457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8635" y="4041443"/>
            <a:ext cx="3252787" cy="1519237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6E325C8-6ECE-0443-8439-E81203E17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6756" y="4076633"/>
            <a:ext cx="3252787" cy="1519237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8D4096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4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49" r:id="rId3"/>
    <p:sldLayoutId id="2147483660" r:id="rId4"/>
    <p:sldLayoutId id="2147483769" r:id="rId5"/>
    <p:sldLayoutId id="2147483770" r:id="rId6"/>
    <p:sldLayoutId id="2147483728" r:id="rId7"/>
    <p:sldLayoutId id="2147483768" r:id="rId8"/>
    <p:sldLayoutId id="2147483651" r:id="rId9"/>
    <p:sldLayoutId id="2147483671" r:id="rId10"/>
    <p:sldLayoutId id="2147483684" r:id="rId11"/>
    <p:sldLayoutId id="2147483677" r:id="rId12"/>
    <p:sldLayoutId id="2147483675" r:id="rId13"/>
    <p:sldLayoutId id="2147483686" r:id="rId14"/>
    <p:sldLayoutId id="2147483690" r:id="rId15"/>
    <p:sldLayoutId id="2147483771" r:id="rId16"/>
    <p:sldLayoutId id="2147483772" r:id="rId17"/>
    <p:sldLayoutId id="2147483694" r:id="rId18"/>
    <p:sldLayoutId id="2147483773" r:id="rId19"/>
    <p:sldLayoutId id="2147483730" r:id="rId20"/>
    <p:sldLayoutId id="2147483734" r:id="rId21"/>
    <p:sldLayoutId id="2147483739" r:id="rId22"/>
    <p:sldLayoutId id="2147483743" r:id="rId23"/>
    <p:sldLayoutId id="2147483747" r:id="rId24"/>
    <p:sldLayoutId id="2147483687" r:id="rId25"/>
    <p:sldLayoutId id="2147483691" r:id="rId26"/>
    <p:sldLayoutId id="2147483774" r:id="rId27"/>
    <p:sldLayoutId id="2147483775" r:id="rId28"/>
    <p:sldLayoutId id="2147483695" r:id="rId29"/>
    <p:sldLayoutId id="2147483776" r:id="rId30"/>
    <p:sldLayoutId id="2147483735" r:id="rId31"/>
    <p:sldLayoutId id="2147483731" r:id="rId32"/>
    <p:sldLayoutId id="2147483740" r:id="rId33"/>
    <p:sldLayoutId id="2147483744" r:id="rId34"/>
    <p:sldLayoutId id="2147483748" r:id="rId35"/>
    <p:sldLayoutId id="2147483689" r:id="rId36"/>
    <p:sldLayoutId id="2147483693" r:id="rId37"/>
    <p:sldLayoutId id="2147483777" r:id="rId38"/>
    <p:sldLayoutId id="2147483778" r:id="rId39"/>
    <p:sldLayoutId id="2147483727" r:id="rId40"/>
    <p:sldLayoutId id="2147483779" r:id="rId41"/>
    <p:sldLayoutId id="2147483733" r:id="rId42"/>
    <p:sldLayoutId id="2147483763" r:id="rId43"/>
    <p:sldLayoutId id="2147483742" r:id="rId44"/>
    <p:sldLayoutId id="2147483746" r:id="rId45"/>
    <p:sldLayoutId id="2147483750" r:id="rId46"/>
    <p:sldLayoutId id="2147483754" r:id="rId47"/>
    <p:sldLayoutId id="2147483755" r:id="rId48"/>
    <p:sldLayoutId id="2147483780" r:id="rId49"/>
    <p:sldLayoutId id="2147483781" r:id="rId50"/>
    <p:sldLayoutId id="2147483753" r:id="rId51"/>
    <p:sldLayoutId id="2147483782" r:id="rId52"/>
    <p:sldLayoutId id="2147483737" r:id="rId53"/>
    <p:sldLayoutId id="2147483756" r:id="rId54"/>
    <p:sldLayoutId id="2147483764" r:id="rId55"/>
    <p:sldLayoutId id="2147483757" r:id="rId56"/>
    <p:sldLayoutId id="2147483758" r:id="rId57"/>
    <p:sldLayoutId id="2147483759" r:id="rId58"/>
    <p:sldLayoutId id="2147483760" r:id="rId59"/>
    <p:sldLayoutId id="2147483783" r:id="rId60"/>
    <p:sldLayoutId id="2147483784" r:id="rId61"/>
    <p:sldLayoutId id="2147483761" r:id="rId62"/>
    <p:sldLayoutId id="2147483785" r:id="rId63"/>
    <p:sldLayoutId id="2147483762" r:id="rId64"/>
    <p:sldLayoutId id="2147483673" r:id="rId65"/>
    <p:sldLayoutId id="2147483738" r:id="rId66"/>
    <p:sldLayoutId id="2147483765" r:id="rId67"/>
    <p:sldLayoutId id="2147483766" r:id="rId68"/>
    <p:sldLayoutId id="2147483650" r:id="rId69"/>
    <p:sldLayoutId id="2147483664" r:id="rId70"/>
    <p:sldLayoutId id="2147483790" r:id="rId71"/>
    <p:sldLayoutId id="2147483791" r:id="rId72"/>
    <p:sldLayoutId id="2147483793" r:id="rId73"/>
    <p:sldLayoutId id="2147483666" r:id="rId74"/>
    <p:sldLayoutId id="2147483667" r:id="rId75"/>
    <p:sldLayoutId id="2147483668" r:id="rId76"/>
    <p:sldLayoutId id="2147483674" r:id="rId77"/>
    <p:sldLayoutId id="2147483767" r:id="rId78"/>
    <p:sldLayoutId id="2147483679" r:id="rId79"/>
    <p:sldLayoutId id="2147483751" r:id="rId80"/>
    <p:sldLayoutId id="2147483752" r:id="rId81"/>
    <p:sldLayoutId id="2147483680" r:id="rId82"/>
    <p:sldLayoutId id="2147483681" r:id="rId83"/>
    <p:sldLayoutId id="2147483665" r:id="rId84"/>
    <p:sldLayoutId id="2147483663" r:id="rId85"/>
    <p:sldLayoutId id="2147483669" r:id="rId86"/>
    <p:sldLayoutId id="2147483670" r:id="rId8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86" r:id="rId2"/>
    <p:sldLayoutId id="2147483724" r:id="rId3"/>
    <p:sldLayoutId id="2147483787" r:id="rId4"/>
    <p:sldLayoutId id="2147483725" r:id="rId5"/>
    <p:sldLayoutId id="2147483788" r:id="rId6"/>
    <p:sldLayoutId id="2147483726" r:id="rId7"/>
    <p:sldLayoutId id="2147483789" r:id="rId8"/>
    <p:sldLayoutId id="21474837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lanlangues.boursecourteduree@forem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N%C3%A9erlandais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strategywiki.org/wiki/File:Flag_of_Germany.svg" TargetMode="External"/><Relationship Id="rId5" Type="http://schemas.openxmlformats.org/officeDocument/2006/relationships/image" Target="../media/image48.png"/><Relationship Id="rId10" Type="http://schemas.openxmlformats.org/officeDocument/2006/relationships/hyperlink" Target="https://en.wikipedia.org/wiki/Great_Britain_at_the_2018_Winter_Olympics" TargetMode="External"/><Relationship Id="rId4" Type="http://schemas.openxmlformats.org/officeDocument/2006/relationships/hyperlink" Target="https://pixabay.com/fr/vectors/europe-carte-skandinavia-305055/" TargetMode="External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46.png"/><Relationship Id="rId4" Type="http://schemas.openxmlformats.org/officeDocument/2006/relationships/hyperlink" Target="https://www.leforem.be/bourses-linguistiqu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forem.be/bourses-linguistiqu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F3048B-9B26-1C48-9FA3-691030DA8F5C}"/>
              </a:ext>
            </a:extLst>
          </p:cNvPr>
          <p:cNvSpPr txBox="1"/>
          <p:nvPr/>
        </p:nvSpPr>
        <p:spPr>
          <a:xfrm>
            <a:off x="2634343" y="-1012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86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47760C-EF5F-E6B8-B0B6-59EFE484E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fr-BE" dirty="0"/>
              <a:t>Introduction du dossier auprès du Forem </a:t>
            </a:r>
            <a:r>
              <a:rPr lang="fr-BE" b="0" dirty="0"/>
              <a:t>(formulaire, attestation d’inscription PE/alternance, lettre de motivation, cartes d’identité/banque)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BE" dirty="0"/>
              <a:t>Réception et analyse du dossier par le Forem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BE" dirty="0"/>
              <a:t>Réservation et organisation du module</a:t>
            </a:r>
          </a:p>
          <a:p>
            <a:pPr marL="654050" lvl="1" indent="-342900" algn="just">
              <a:buFont typeface="Arial" panose="020B0604020202020204" pitchFamily="34" charset="0"/>
              <a:buChar char="•"/>
            </a:pPr>
            <a:r>
              <a:rPr lang="fr-BE" dirty="0"/>
              <a:t>En cas d’acceptation, le candidat doit réserver et justifier son programme dans les </a:t>
            </a:r>
            <a:r>
              <a:rPr lang="fr-BE" b="1" dirty="0"/>
              <a:t>6</a:t>
            </a:r>
            <a:r>
              <a:rPr lang="fr-BE" dirty="0"/>
              <a:t> semaines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BE" dirty="0"/>
              <a:t>Obligations </a:t>
            </a:r>
            <a:r>
              <a:rPr lang="fr-BE" u="sng" dirty="0"/>
              <a:t>pendant</a:t>
            </a:r>
            <a:r>
              <a:rPr lang="fr-BE" b="0" dirty="0"/>
              <a:t> le module, l’immersion, le stage</a:t>
            </a:r>
          </a:p>
          <a:p>
            <a:pPr marL="654050" lvl="1" indent="-342900" algn="just">
              <a:buFont typeface="Arial" panose="020B0604020202020204" pitchFamily="34" charset="0"/>
              <a:buChar char="•"/>
            </a:pPr>
            <a:r>
              <a:rPr lang="fr-BE" dirty="0"/>
              <a:t>Suivre activement toutes les heures prévues et conserver une preuve de présence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F8D259-9DB6-B54D-EA9C-A22AEE5E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</a:t>
            </a:r>
            <a:r>
              <a:rPr lang="fr-BE" dirty="0" err="1"/>
              <a:t>Bcd</a:t>
            </a:r>
            <a:r>
              <a:rPr lang="fr-BE" dirty="0"/>
              <a:t>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E4C023-74E3-15ED-5381-7913CF3FF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Quelle procédure pour obtenir la bourse 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9180BB-0A49-29BB-D2A4-DF202E3A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B17EB-5F65-2ED7-CA96-174C810A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7" name="Picture 2" descr="Plan de relance de la Wallonie">
            <a:extLst>
              <a:ext uri="{FF2B5EF4-FFF2-40B4-BE49-F238E27FC236}">
                <a16:creationId xmlns:a16="http://schemas.microsoft.com/office/drawing/2014/main" id="{496C749F-1346-5939-6861-D260914A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47760C-EF5F-E6B8-B0B6-59EFE484E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 startAt="5"/>
            </a:pPr>
            <a:r>
              <a:rPr lang="fr-BE" dirty="0"/>
              <a:t>Procédure</a:t>
            </a:r>
            <a:r>
              <a:rPr lang="fr-BE" b="0" dirty="0"/>
              <a:t> </a:t>
            </a:r>
            <a:r>
              <a:rPr lang="fr-BE" u="sng" dirty="0"/>
              <a:t>après</a:t>
            </a:r>
            <a:r>
              <a:rPr lang="fr-BE" b="0" dirty="0"/>
              <a:t> le module, l’immersion, le stage </a:t>
            </a:r>
          </a:p>
          <a:p>
            <a:pPr marL="596900" lvl="1" indent="-285750">
              <a:buFont typeface="Arial" panose="020B0604020202020204" pitchFamily="34" charset="0"/>
              <a:buChar char="•"/>
            </a:pPr>
            <a:r>
              <a:rPr lang="fr-BE" b="0" dirty="0"/>
              <a:t>Compléter le sondage de satisfaction</a:t>
            </a:r>
          </a:p>
          <a:p>
            <a:pPr marL="596900" lvl="1" indent="-285750">
              <a:buFont typeface="Arial" panose="020B0604020202020204" pitchFamily="34" charset="0"/>
              <a:buChar char="•"/>
            </a:pPr>
            <a:r>
              <a:rPr lang="fr-BE" b="0" dirty="0"/>
              <a:t>Fournir les feuilles de présence et les certificats éventuels d’absence</a:t>
            </a:r>
          </a:p>
          <a:p>
            <a:pPr marL="596900" lvl="1" indent="-285750">
              <a:buFont typeface="Arial" panose="020B0604020202020204" pitchFamily="34" charset="0"/>
              <a:buChar char="•"/>
            </a:pPr>
            <a:r>
              <a:rPr lang="fr-BE" dirty="0"/>
              <a:t>Fournir la facture de l’école ou de l’opérateur-organisateur</a:t>
            </a:r>
          </a:p>
          <a:p>
            <a:pPr marL="596900" lvl="1" indent="-285750">
              <a:buFont typeface="Arial" panose="020B0604020202020204" pitchFamily="34" charset="0"/>
              <a:buChar char="•"/>
            </a:pPr>
            <a:r>
              <a:rPr lang="fr-BE" b="0" dirty="0"/>
              <a:t>Fournir la facture payée de l’h</a:t>
            </a:r>
            <a:r>
              <a:rPr lang="fr-BE" dirty="0"/>
              <a:t>ébergement</a:t>
            </a:r>
          </a:p>
          <a:p>
            <a:pPr marL="596900" lvl="1" indent="-285750">
              <a:buFont typeface="Arial" panose="020B0604020202020204" pitchFamily="34" charset="0"/>
              <a:buChar char="•"/>
            </a:pPr>
            <a:r>
              <a:rPr lang="fr-BE" b="0" dirty="0"/>
              <a:t>Fournir les </a:t>
            </a:r>
            <a:r>
              <a:rPr lang="fr-BE" dirty="0"/>
              <a:t>tickets de transport en commun</a:t>
            </a:r>
            <a:endParaRPr lang="fr-BE" b="0" dirty="0"/>
          </a:p>
          <a:p>
            <a:pPr lvl="1" indent="0">
              <a:buNone/>
            </a:pPr>
            <a:endParaRPr lang="fr-BE" b="0" dirty="0"/>
          </a:p>
          <a:p>
            <a:pPr lvl="1" indent="0">
              <a:buNone/>
            </a:pPr>
            <a:r>
              <a:rPr lang="fr-BE" b="0" dirty="0"/>
              <a:t>La bourse est versée à la </a:t>
            </a:r>
            <a:r>
              <a:rPr lang="fr-BE" b="1" u="sng" dirty="0"/>
              <a:t>fin</a:t>
            </a:r>
            <a:r>
              <a:rPr lang="fr-BE" b="0" dirty="0"/>
              <a:t> du programme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F8D259-9DB6-B54D-EA9C-A22AEE5E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BCD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E4C023-74E3-15ED-5381-7913CF3FF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Quelle procédure pour obtenir la bourse ?</a:t>
            </a:r>
          </a:p>
          <a:p>
            <a:endParaRPr lang="fr-BE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9180BB-0A49-29BB-D2A4-DF202E3A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B17EB-5F65-2ED7-CA96-174C810A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7" name="Picture 2" descr="Plan de relance de la Wallonie">
            <a:extLst>
              <a:ext uri="{FF2B5EF4-FFF2-40B4-BE49-F238E27FC236}">
                <a16:creationId xmlns:a16="http://schemas.microsoft.com/office/drawing/2014/main" id="{F7B5E6FB-E385-6924-C146-693F36B5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3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A00631-D915-AF43-8AB1-E0B09799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b="1" i="0" u="none" strike="noStrike" baseline="0" dirty="0">
                <a:solidFill>
                  <a:srgbClr val="2C3947"/>
                </a:solidFill>
                <a:latin typeface="Arial" panose="020B0604020202020204" pitchFamily="34" charset="0"/>
              </a:rPr>
              <a:t>Une question sur la communication :</a:t>
            </a:r>
            <a:endParaRPr lang="fr-BE" sz="1800" b="0" i="0" u="none" strike="noStrike" baseline="0" dirty="0">
              <a:solidFill>
                <a:srgbClr val="2C3947"/>
              </a:solidFill>
              <a:latin typeface="Arial" panose="020B0604020202020204" pitchFamily="34" charset="0"/>
            </a:endParaRPr>
          </a:p>
          <a:p>
            <a:r>
              <a:rPr lang="fr-BE" sz="1800" b="0" i="0" u="none" strike="noStrike" baseline="0" dirty="0">
                <a:solidFill>
                  <a:srgbClr val="2C3947"/>
                </a:solidFill>
                <a:latin typeface="Arial" panose="020B0604020202020204" pitchFamily="34" charset="0"/>
              </a:rPr>
              <a:t>Contactez par courriel : </a:t>
            </a:r>
            <a:r>
              <a:rPr lang="fr-BE" sz="1800" b="0" i="0" u="none" strike="noStrike" baseline="0" dirty="0">
                <a:solidFill>
                  <a:srgbClr val="FD5D6C"/>
                </a:solidFill>
                <a:latin typeface="Arial" panose="020B0604020202020204" pitchFamily="34" charset="0"/>
              </a:rPr>
              <a:t>communication.marketing@forem.be</a:t>
            </a:r>
          </a:p>
          <a:p>
            <a:r>
              <a:rPr lang="fr-BE" sz="1800" b="1" i="0" u="none" strike="noStrike" baseline="0" dirty="0">
                <a:solidFill>
                  <a:srgbClr val="2C3947"/>
                </a:solidFill>
                <a:latin typeface="Arial" panose="020B0604020202020204" pitchFamily="34" charset="0"/>
              </a:rPr>
              <a:t>Une question sur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0" i="0" u="none" strike="noStrike" baseline="0" dirty="0">
                <a:solidFill>
                  <a:srgbClr val="2C3947"/>
                </a:solidFill>
                <a:latin typeface="Arial" panose="020B0604020202020204" pitchFamily="34" charset="0"/>
              </a:rPr>
              <a:t>les </a:t>
            </a:r>
            <a:r>
              <a:rPr lang="fr-BE" sz="1800" b="0" i="0" u="none" strike="noStrike" baseline="0" dirty="0">
                <a:solidFill>
                  <a:srgbClr val="2C3947"/>
                </a:solidFill>
              </a:rPr>
              <a:t>bourses : </a:t>
            </a:r>
            <a:r>
              <a:rPr lang="fr-BE" sz="1800" b="0" i="0" u="none" strike="noStrike" baseline="0" dirty="0">
                <a:solidFill>
                  <a:srgbClr val="FD5D6C"/>
                </a:solidFill>
                <a:hlinkClick r:id="rId3"/>
              </a:rPr>
              <a:t>planlangues.boursecourteduree@forem.be</a:t>
            </a:r>
            <a:endParaRPr lang="fr-BE" sz="1800" b="0" i="0" u="none" strike="noStrike" baseline="0" dirty="0">
              <a:solidFill>
                <a:srgbClr val="FD5D6C"/>
              </a:solidFill>
            </a:endParaRPr>
          </a:p>
          <a:p>
            <a:r>
              <a:rPr lang="fr-BE" sz="1800" b="1" i="0" u="none" strike="noStrike" baseline="0" dirty="0">
                <a:solidFill>
                  <a:srgbClr val="2C3947"/>
                </a:solidFill>
              </a:rPr>
              <a:t>Une question sur le Plan </a:t>
            </a:r>
            <a:r>
              <a:rPr lang="fr-BE" sz="1800" b="1" i="0" u="none" strike="noStrike" baseline="0" dirty="0">
                <a:solidFill>
                  <a:srgbClr val="2C3947"/>
                </a:solidFill>
                <a:latin typeface="Arial" panose="020B0604020202020204" pitchFamily="34" charset="0"/>
              </a:rPr>
              <a:t>Langues :</a:t>
            </a:r>
            <a:endParaRPr lang="fr-BE" sz="1800" b="0" i="0" u="none" strike="noStrike" baseline="0" dirty="0">
              <a:solidFill>
                <a:srgbClr val="2C3947"/>
              </a:solidFill>
              <a:latin typeface="Arial" panose="020B0604020202020204" pitchFamily="34" charset="0"/>
            </a:endParaRPr>
          </a:p>
          <a:p>
            <a:r>
              <a:rPr lang="fr-BE" sz="1800" b="0" i="0" u="none" strike="noStrike" baseline="0" dirty="0">
                <a:solidFill>
                  <a:srgbClr val="2C3947"/>
                </a:solidFill>
                <a:latin typeface="Arial" panose="020B0604020202020204" pitchFamily="34" charset="0"/>
              </a:rPr>
              <a:t>Contactez par courriel : </a:t>
            </a:r>
            <a:r>
              <a:rPr lang="fr-BE" sz="1800" b="0" i="0" u="none" strike="noStrike" baseline="0" dirty="0">
                <a:solidFill>
                  <a:srgbClr val="FD5D6C"/>
                </a:solidFill>
                <a:latin typeface="Arial" panose="020B0604020202020204" pitchFamily="34" charset="0"/>
              </a:rPr>
              <a:t>brian.dechamps@forem.be</a:t>
            </a:r>
            <a:endParaRPr lang="fr-FR" b="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4BF3F7-DD76-F449-98C7-FA187A9C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 Contacts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2" name="Picture 2" descr="Plan de relance de la Wallonie">
            <a:extLst>
              <a:ext uri="{FF2B5EF4-FFF2-40B4-BE49-F238E27FC236}">
                <a16:creationId xmlns:a16="http://schemas.microsoft.com/office/drawing/2014/main" id="{F9B70BBF-A30E-B2E5-0F32-0CAB32F7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5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24F14-7560-B3A0-9951-E2FEC9DFEA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30213" cy="365125"/>
          </a:xfrm>
        </p:spPr>
        <p:txBody>
          <a:bodyPr/>
          <a:lstStyle/>
          <a:p>
            <a:fld id="{C31B3AA1-123F-634E-9CFC-467226D1D813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3" name="Image 2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12D6054-BC22-D291-9C9C-6CE9FB29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58" y="1895546"/>
            <a:ext cx="3035684" cy="30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3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5B64-D596-DA4D-BDA9-0120E2530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78" y="1466850"/>
            <a:ext cx="7204264" cy="1486966"/>
          </a:xfrm>
        </p:spPr>
        <p:txBody>
          <a:bodyPr/>
          <a:lstStyle/>
          <a:p>
            <a:r>
              <a:rPr lang="fr-BE" dirty="0"/>
              <a:t>Les produits « Bourses » du FOREM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86FA5-CCCB-9C49-B09A-4D9AFD5C5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78" y="2996151"/>
            <a:ext cx="6104351" cy="13038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Plan </a:t>
            </a:r>
            <a:r>
              <a:rPr lang="fr-BE" dirty="0"/>
              <a:t>Langues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3048B-9B26-1C48-9FA3-691030DA8F5C}"/>
              </a:ext>
            </a:extLst>
          </p:cNvPr>
          <p:cNvSpPr txBox="1"/>
          <p:nvPr/>
        </p:nvSpPr>
        <p:spPr>
          <a:xfrm>
            <a:off x="2634343" y="-1012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AB2FD4D-68D0-A0DB-98B6-AB220E0C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953" y="0"/>
            <a:ext cx="1919047" cy="16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1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F3048B-9B26-1C48-9FA3-691030DA8F5C}"/>
              </a:ext>
            </a:extLst>
          </p:cNvPr>
          <p:cNvSpPr txBox="1"/>
          <p:nvPr/>
        </p:nvSpPr>
        <p:spPr>
          <a:xfrm>
            <a:off x="2634343" y="-1012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A39A34-E53A-D63E-55E7-ECB35FAB2577}"/>
              </a:ext>
            </a:extLst>
          </p:cNvPr>
          <p:cNvSpPr txBox="1">
            <a:spLocks/>
          </p:cNvSpPr>
          <p:nvPr/>
        </p:nvSpPr>
        <p:spPr>
          <a:xfrm>
            <a:off x="1180594" y="2199878"/>
            <a:ext cx="755335" cy="646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b="1" dirty="0">
              <a:solidFill>
                <a:srgbClr val="5C5EA7"/>
              </a:solidFill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98CB1F1-07A1-1A37-37F9-AEC0EF22FFC8}"/>
              </a:ext>
            </a:extLst>
          </p:cNvPr>
          <p:cNvSpPr txBox="1">
            <a:spLocks/>
          </p:cNvSpPr>
          <p:nvPr/>
        </p:nvSpPr>
        <p:spPr>
          <a:xfrm>
            <a:off x="1151912" y="1119494"/>
            <a:ext cx="4577769" cy="355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u="sng" dirty="0">
                <a:solidFill>
                  <a:srgbClr val="5C5EA7"/>
                </a:solidFill>
              </a:rPr>
              <a:t>Sommaire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BC10B8F0-02D6-FB52-9FBD-3E5BB852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C79D767-B7B5-100F-366E-605532A1C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5C5EA7"/>
                </a:solidFill>
              </a:rPr>
              <a:t>01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778B4E64-C19F-3E1D-E54E-CEF9635A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/>
              <a:t>Contexte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CEFFA407-7AC3-43F5-A73E-A86ACF820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BE" b="1" dirty="0"/>
              <a:t>02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F49DC2DF-72BE-2894-77CF-09EA69283A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BE" dirty="0"/>
              <a:t>Bourses de courte durée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5F4FF4C3-33F3-1EC0-C036-F9F2E2331E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BE" b="1" dirty="0"/>
              <a:t>03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3E3C2FFD-291E-EC30-7A52-AF6B42E51A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Contact</a:t>
            </a:r>
            <a:endParaRPr lang="fr-BE" dirty="0"/>
          </a:p>
        </p:txBody>
      </p:sp>
      <p:pic>
        <p:nvPicPr>
          <p:cNvPr id="3" name="Picture 2" descr="Plan de relance de la Wallonie">
            <a:extLst>
              <a:ext uri="{FF2B5EF4-FFF2-40B4-BE49-F238E27FC236}">
                <a16:creationId xmlns:a16="http://schemas.microsoft.com/office/drawing/2014/main" id="{91AE9E0E-8C00-41BC-79C4-0C5DEDF6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7BC4E52-B18F-E94B-839C-77939C1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1. contexte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B621837-C081-984C-8E19-B2AB6A36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4" y="1849504"/>
            <a:ext cx="10280476" cy="4351338"/>
          </a:xfrm>
        </p:spPr>
        <p:txBody>
          <a:bodyPr/>
          <a:lstStyle/>
          <a:p>
            <a:pPr algn="just"/>
            <a:r>
              <a:rPr lang="fr-FR" dirty="0"/>
              <a:t>I</a:t>
            </a:r>
            <a:r>
              <a:rPr lang="fr-BE" dirty="0" err="1"/>
              <a:t>mportance</a:t>
            </a:r>
            <a:r>
              <a:rPr lang="fr-BE" dirty="0"/>
              <a:t> de </a:t>
            </a:r>
            <a:r>
              <a:rPr lang="fr-BE" b="1" dirty="0"/>
              <a:t>développer les compétences linguistiques </a:t>
            </a:r>
            <a:r>
              <a:rPr lang="fr-BE" dirty="0"/>
              <a:t>(néerlandais, anglais, allemand) </a:t>
            </a:r>
            <a:r>
              <a:rPr lang="fr-BE" b="1" dirty="0"/>
              <a:t>pour faciliter l’insertion socioprofessionnelle  </a:t>
            </a:r>
          </a:p>
          <a:p>
            <a:pPr algn="just"/>
            <a:endParaRPr lang="fr-BE" b="1" dirty="0"/>
          </a:p>
          <a:p>
            <a:pPr algn="just"/>
            <a:r>
              <a:rPr lang="fr-BE" b="1" dirty="0"/>
              <a:t>Recentrer l’apprentissage des langues </a:t>
            </a:r>
            <a:r>
              <a:rPr lang="fr-BE" dirty="0"/>
              <a:t>appliquées aux métiers / filières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motivation à l’apprentissage des langues est fortement liée au projet professionnel. </a:t>
            </a:r>
          </a:p>
          <a:p>
            <a:pPr marL="0" indent="0" algn="just">
              <a:buNone/>
            </a:pPr>
            <a:endParaRPr lang="fr-BE" dirty="0"/>
          </a:p>
          <a:p>
            <a:pPr algn="just"/>
            <a:r>
              <a:rPr lang="fr-BE" dirty="0"/>
              <a:t>Le Forem propose différentes formules : </a:t>
            </a:r>
          </a:p>
          <a:p>
            <a:pPr lvl="1" algn="just"/>
            <a:r>
              <a:rPr lang="fr-BE" b="1" dirty="0">
                <a:solidFill>
                  <a:srgbClr val="5C5EA7"/>
                </a:solidFill>
              </a:rPr>
              <a:t>Bourse linguistique courte durée = nouveau produit dédié aux étudiants</a:t>
            </a:r>
            <a:r>
              <a:rPr lang="fr-FR" b="1" dirty="0">
                <a:solidFill>
                  <a:srgbClr val="5C5EA7"/>
                </a:solidFill>
              </a:rPr>
              <a:t>.</a:t>
            </a:r>
          </a:p>
          <a:p>
            <a:pPr lvl="1" algn="just"/>
            <a:r>
              <a:rPr lang="fr-FR" dirty="0"/>
              <a:t>L’immersion en école de langues</a:t>
            </a:r>
          </a:p>
          <a:p>
            <a:pPr lvl="1" algn="just"/>
            <a:r>
              <a:rPr lang="fr-FR" dirty="0"/>
              <a:t>L’immersion linguistique en entreprise</a:t>
            </a:r>
          </a:p>
          <a:p>
            <a:pPr lvl="1"/>
            <a:r>
              <a:rPr lang="fr-FR" dirty="0"/>
              <a:t>Les modules de cours intensifs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2AF6CED-C933-9A4F-94A8-AF4223D83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Nouveau Plan Langues wallon (2023-2024)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3CE47A-3867-F64D-A6CC-89D40FF6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" name="Picture 2" descr="Plan de relance de la Wallonie">
            <a:extLst>
              <a:ext uri="{FF2B5EF4-FFF2-40B4-BE49-F238E27FC236}">
                <a16:creationId xmlns:a16="http://schemas.microsoft.com/office/drawing/2014/main" id="{87BFA166-E300-BD93-D882-AA109128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7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A00631-D915-AF43-8AB1-E0B09799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BE" b="0" dirty="0"/>
              <a:t>Il s’agit </a:t>
            </a:r>
            <a:r>
              <a:rPr lang="fr-BE" dirty="0"/>
              <a:t>d’un coup de pouce financier</a:t>
            </a:r>
            <a:r>
              <a:rPr lang="fr-BE" b="0" dirty="0"/>
              <a:t> allant de 350 € à 2.000 € pour : </a:t>
            </a:r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r>
              <a:rPr lang="fr-BE" u="sng" dirty="0"/>
              <a:t>Faire</a:t>
            </a:r>
            <a:r>
              <a:rPr lang="fr-BE" b="0" u="sng" dirty="0"/>
              <a:t> </a:t>
            </a:r>
            <a:r>
              <a:rPr lang="fr-BE" u="sng" dirty="0"/>
              <a:t>une immersion linguistique</a:t>
            </a:r>
            <a:r>
              <a:rPr lang="fr-BE" dirty="0"/>
              <a:t> </a:t>
            </a:r>
            <a:r>
              <a:rPr lang="fr-BE" b="0" dirty="0"/>
              <a:t>en école de langues ou dans un établissement scolaire (de 40 heures en 2 semaines ou 80 heures en 4 semaines).</a:t>
            </a:r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endParaRPr lang="fr-BE" b="0" dirty="0"/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r>
              <a:rPr lang="fr-BE" u="sng" dirty="0"/>
              <a:t>Suivre des cours </a:t>
            </a:r>
            <a:r>
              <a:rPr lang="fr-BE" b="0" u="sng" dirty="0"/>
              <a:t>de langues</a:t>
            </a:r>
            <a:r>
              <a:rPr lang="fr-BE" b="0" dirty="0"/>
              <a:t> à distance/en présentiel/en </a:t>
            </a:r>
            <a:r>
              <a:rPr lang="fr-BE" b="0" dirty="0" err="1"/>
              <a:t>blended</a:t>
            </a:r>
            <a:r>
              <a:rPr lang="fr-BE" b="0" dirty="0"/>
              <a:t> </a:t>
            </a:r>
            <a:r>
              <a:rPr lang="fr-BE" b="0" dirty="0" err="1"/>
              <a:t>learning</a:t>
            </a:r>
            <a:r>
              <a:rPr lang="fr-BE" b="0" dirty="0"/>
              <a:t> (de </a:t>
            </a:r>
            <a:r>
              <a:rPr lang="fr-BE" b="0"/>
              <a:t>40 ou </a:t>
            </a:r>
            <a:r>
              <a:rPr lang="fr-BE" b="0" dirty="0"/>
              <a:t>80 heures en 2 semaines à 6 mois). </a:t>
            </a:r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endParaRPr lang="fr-BE" b="0" dirty="0"/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r>
              <a:rPr lang="fr-BE" u="sng" dirty="0"/>
              <a:t>Vivre une immersion en entreprise</a:t>
            </a:r>
            <a:r>
              <a:rPr lang="fr-BE" dirty="0"/>
              <a:t> </a:t>
            </a:r>
            <a:r>
              <a:rPr lang="fr-BE" b="0" dirty="0"/>
              <a:t>(de 40 heures en 2 semaines ou 80 heures en 4 semaines).</a:t>
            </a:r>
          </a:p>
          <a:p>
            <a:endParaRPr lang="fr-BE" b="0" dirty="0"/>
          </a:p>
          <a:p>
            <a:pPr algn="just"/>
            <a:r>
              <a:rPr lang="fr-BE" b="0" dirty="0"/>
              <a:t>Le candidat </a:t>
            </a:r>
            <a:r>
              <a:rPr lang="fr-BE" u="sng" dirty="0"/>
              <a:t>choisit librement</a:t>
            </a:r>
            <a:r>
              <a:rPr lang="fr-BE" b="0" dirty="0"/>
              <a:t> la formule souhaitée et son opérateur de formation (école ou opérateur).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4BF3F7-DD76-F449-98C7-FA187A9C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 Bourse élèves/étudiants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B5BF95-067D-0C44-8941-DBFCBC345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/>
              <a:t>La bourse linguistique, c’est quoi 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2" name="Picture 2" descr="Plan de relance de la Wallonie">
            <a:extLst>
              <a:ext uri="{FF2B5EF4-FFF2-40B4-BE49-F238E27FC236}">
                <a16:creationId xmlns:a16="http://schemas.microsoft.com/office/drawing/2014/main" id="{C62EFF4B-2C2D-E0E6-BF02-834AEADD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0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BE8DF6B3-252A-B5D3-B3EC-E9CE56C25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4710" y="582450"/>
            <a:ext cx="4345765" cy="501133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A00631-D915-AF43-8AB1-E0B09799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b="0" dirty="0"/>
          </a:p>
          <a:p>
            <a:endParaRPr lang="fr-BE" b="0" dirty="0"/>
          </a:p>
          <a:p>
            <a:endParaRPr lang="fr-BE" b="0" dirty="0"/>
          </a:p>
          <a:p>
            <a:endParaRPr lang="fr-BE" b="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4BF3F7-DD76-F449-98C7-FA187A9C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 BDC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B5BF95-067D-0C44-8941-DBFCBC345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0" rIns="91440" bIns="45720" rtlCol="0" anchor="t">
            <a:noAutofit/>
          </a:bodyPr>
          <a:lstStyle/>
          <a:p>
            <a:r>
              <a:rPr lang="fr-FR" sz="1800" dirty="0"/>
              <a:t>Pour partir où 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6</a:t>
            </a:fld>
            <a:endParaRPr lang="nl-NL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61604FC-8010-0F6F-0084-08C643FC9D27}"/>
              </a:ext>
            </a:extLst>
          </p:cNvPr>
          <p:cNvCxnSpPr>
            <a:cxnSpLocks/>
          </p:cNvCxnSpPr>
          <p:nvPr/>
        </p:nvCxnSpPr>
        <p:spPr>
          <a:xfrm flipH="1" flipV="1">
            <a:off x="5915025" y="952500"/>
            <a:ext cx="82434" cy="2804973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ot"/>
            <a:headEnd type="oval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87F4857-00A0-A63A-6862-49D32EF63742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5180521" y="1761456"/>
            <a:ext cx="698186" cy="2121334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ot"/>
            <a:headEnd type="oval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0A2A45D-D1B1-7ABF-095D-CA1CB52881EE}"/>
              </a:ext>
            </a:extLst>
          </p:cNvPr>
          <p:cNvCxnSpPr>
            <a:cxnSpLocks/>
          </p:cNvCxnSpPr>
          <p:nvPr/>
        </p:nvCxnSpPr>
        <p:spPr>
          <a:xfrm flipV="1">
            <a:off x="5979033" y="1170034"/>
            <a:ext cx="2850642" cy="2791251"/>
          </a:xfrm>
          <a:prstGeom prst="line">
            <a:avLst/>
          </a:prstGeom>
          <a:ln w="28575">
            <a:solidFill>
              <a:srgbClr val="FFD8D8"/>
            </a:solidFill>
            <a:prstDash val="sysDot"/>
            <a:headEnd type="oval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7FBF2C7-15D5-2E7F-35D7-2D35D36FCAA4}"/>
              </a:ext>
            </a:extLst>
          </p:cNvPr>
          <p:cNvCxnSpPr>
            <a:cxnSpLocks/>
          </p:cNvCxnSpPr>
          <p:nvPr/>
        </p:nvCxnSpPr>
        <p:spPr>
          <a:xfrm flipV="1">
            <a:off x="6328458" y="2239766"/>
            <a:ext cx="3261019" cy="1673214"/>
          </a:xfrm>
          <a:prstGeom prst="line">
            <a:avLst/>
          </a:prstGeom>
          <a:ln w="28575">
            <a:solidFill>
              <a:srgbClr val="FFD8D8"/>
            </a:solidFill>
            <a:prstDash val="sysDot"/>
            <a:headEnd type="oval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0A44CFB-6EEA-7777-5F38-706FA4D1E9D6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6752477" y="4025173"/>
            <a:ext cx="3397015" cy="267654"/>
          </a:xfrm>
          <a:prstGeom prst="line">
            <a:avLst/>
          </a:prstGeom>
          <a:ln w="28575">
            <a:solidFill>
              <a:srgbClr val="FFD8D8"/>
            </a:solidFill>
            <a:prstDash val="sysDot"/>
            <a:headEnd type="oval"/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2441504-F9F4-5D6B-1334-E76CB37D9F03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6214507" y="5614023"/>
            <a:ext cx="558975" cy="796007"/>
          </a:xfrm>
          <a:prstGeom prst="line">
            <a:avLst/>
          </a:prstGeom>
          <a:ln w="28575">
            <a:prstDash val="sysDot"/>
            <a:headEnd type="oval"/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C9A6F00-8DCB-352D-0E47-AB7509FCA5E8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3434402" y="3337770"/>
            <a:ext cx="1465614" cy="271430"/>
          </a:xfrm>
          <a:prstGeom prst="line">
            <a:avLst/>
          </a:prstGeom>
          <a:ln w="28575">
            <a:prstDash val="sysDot"/>
            <a:headEnd type="oval"/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BA965-D4C7-C496-EBB9-46EF893854A8}"/>
              </a:ext>
            </a:extLst>
          </p:cNvPr>
          <p:cNvSpPr/>
          <p:nvPr/>
        </p:nvSpPr>
        <p:spPr>
          <a:xfrm>
            <a:off x="5096512" y="345440"/>
            <a:ext cx="1684432" cy="60706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Pays-Bas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BCC47B-70BC-CD56-2CD3-56660277AC0B}"/>
              </a:ext>
            </a:extLst>
          </p:cNvPr>
          <p:cNvSpPr/>
          <p:nvPr/>
        </p:nvSpPr>
        <p:spPr>
          <a:xfrm>
            <a:off x="1749970" y="3034240"/>
            <a:ext cx="1684432" cy="60706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Irlande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3E7C98-0316-E1B5-F5D1-2F3B44784A53}"/>
              </a:ext>
            </a:extLst>
          </p:cNvPr>
          <p:cNvSpPr/>
          <p:nvPr/>
        </p:nvSpPr>
        <p:spPr>
          <a:xfrm>
            <a:off x="3496089" y="1457926"/>
            <a:ext cx="1684432" cy="60706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Flandre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EE798D-0679-450F-1B22-E5135963B98C}"/>
              </a:ext>
            </a:extLst>
          </p:cNvPr>
          <p:cNvSpPr/>
          <p:nvPr/>
        </p:nvSpPr>
        <p:spPr>
          <a:xfrm>
            <a:off x="4530075" y="6106500"/>
            <a:ext cx="1684432" cy="60706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Malte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B9F6D1-0DF5-D948-1924-5258884AF375}"/>
              </a:ext>
            </a:extLst>
          </p:cNvPr>
          <p:cNvSpPr/>
          <p:nvPr/>
        </p:nvSpPr>
        <p:spPr>
          <a:xfrm>
            <a:off x="10149492" y="3685767"/>
            <a:ext cx="1684432" cy="607060"/>
          </a:xfrm>
          <a:prstGeom prst="rect">
            <a:avLst/>
          </a:prstGeom>
          <a:ln w="28575">
            <a:solidFill>
              <a:srgbClr val="FFD8D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Autriche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919F3B-993D-FD05-C7F8-63AF2C4F7BB9}"/>
              </a:ext>
            </a:extLst>
          </p:cNvPr>
          <p:cNvSpPr/>
          <p:nvPr/>
        </p:nvSpPr>
        <p:spPr>
          <a:xfrm>
            <a:off x="9590378" y="1902503"/>
            <a:ext cx="1684432" cy="607060"/>
          </a:xfrm>
          <a:prstGeom prst="rect">
            <a:avLst/>
          </a:prstGeom>
          <a:ln w="28575">
            <a:solidFill>
              <a:srgbClr val="FFD8D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Allemagne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2E5338-0A1A-3D90-C33C-BDED714B0FDA}"/>
              </a:ext>
            </a:extLst>
          </p:cNvPr>
          <p:cNvSpPr/>
          <p:nvPr/>
        </p:nvSpPr>
        <p:spPr>
          <a:xfrm>
            <a:off x="8829675" y="850866"/>
            <a:ext cx="1684432" cy="607060"/>
          </a:xfrm>
          <a:prstGeom prst="rect">
            <a:avLst/>
          </a:prstGeom>
          <a:ln w="28575">
            <a:solidFill>
              <a:srgbClr val="FFD8D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600" dirty="0">
                <a:solidFill>
                  <a:schemeClr val="accent4"/>
                </a:solidFill>
              </a:rPr>
              <a:t>Communauté germanophone</a:t>
            </a:r>
          </a:p>
        </p:txBody>
      </p:sp>
      <p:pic>
        <p:nvPicPr>
          <p:cNvPr id="48" name="Image 47" descr="Une image contenant rouge, jaune, orange, Caractère coloré&#10;&#10;Description générée automatiquement">
            <a:extLst>
              <a:ext uri="{FF2B5EF4-FFF2-40B4-BE49-F238E27FC236}">
                <a16:creationId xmlns:a16="http://schemas.microsoft.com/office/drawing/2014/main" id="{DD5B6E8C-50CF-C9FD-7A0A-67AE4166F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9477885" y="614795"/>
            <a:ext cx="388011" cy="232807"/>
          </a:xfrm>
          <a:prstGeom prst="rect">
            <a:avLst/>
          </a:prstGeom>
        </p:spPr>
      </p:pic>
      <p:pic>
        <p:nvPicPr>
          <p:cNvPr id="54" name="Image 53" descr="Une image contenant drapeau, Rectangle, rouge&#10;&#10;Description générée automatiquement">
            <a:extLst>
              <a:ext uri="{FF2B5EF4-FFF2-40B4-BE49-F238E27FC236}">
                <a16:creationId xmlns:a16="http://schemas.microsoft.com/office/drawing/2014/main" id="{3876108F-53EE-5EF4-5967-DF081F5983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45128" y="114349"/>
            <a:ext cx="369705" cy="247418"/>
          </a:xfrm>
          <a:prstGeom prst="rect">
            <a:avLst/>
          </a:prstGeom>
        </p:spPr>
      </p:pic>
      <p:pic>
        <p:nvPicPr>
          <p:cNvPr id="56" name="Image 55" descr="Une image contenant rouge, jaune, orange, Caractère coloré&#10;&#10;Description générée automatiquement">
            <a:extLst>
              <a:ext uri="{FF2B5EF4-FFF2-40B4-BE49-F238E27FC236}">
                <a16:creationId xmlns:a16="http://schemas.microsoft.com/office/drawing/2014/main" id="{408C9B81-7A58-C1E8-F7FE-00B6C60E3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238588" y="1669696"/>
            <a:ext cx="388011" cy="232807"/>
          </a:xfrm>
          <a:prstGeom prst="rect">
            <a:avLst/>
          </a:prstGeom>
        </p:spPr>
      </p:pic>
      <p:pic>
        <p:nvPicPr>
          <p:cNvPr id="57" name="Image 56" descr="Une image contenant rouge, jaune, orange, Caractère coloré&#10;&#10;Description générée automatiquement">
            <a:extLst>
              <a:ext uri="{FF2B5EF4-FFF2-40B4-BE49-F238E27FC236}">
                <a16:creationId xmlns:a16="http://schemas.microsoft.com/office/drawing/2014/main" id="{DA6F3EF9-E81E-09D9-A4A4-0016A720F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783021" y="3458091"/>
            <a:ext cx="388011" cy="232807"/>
          </a:xfrm>
          <a:prstGeom prst="rect">
            <a:avLst/>
          </a:prstGeom>
        </p:spPr>
      </p:pic>
      <p:pic>
        <p:nvPicPr>
          <p:cNvPr id="58" name="Image 57" descr="Une image contenant drapeau, Rectangle, rouge&#10;&#10;Description générée automatiquement">
            <a:extLst>
              <a:ext uri="{FF2B5EF4-FFF2-40B4-BE49-F238E27FC236}">
                <a16:creationId xmlns:a16="http://schemas.microsoft.com/office/drawing/2014/main" id="{6ED47719-2531-332A-A20E-213004CA0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30601" y="1226435"/>
            <a:ext cx="369705" cy="247418"/>
          </a:xfrm>
          <a:prstGeom prst="rect">
            <a:avLst/>
          </a:prstGeom>
        </p:spPr>
      </p:pic>
      <p:pic>
        <p:nvPicPr>
          <p:cNvPr id="61" name="Image 60" descr="Une image contenant symbole, Symétrie, ligne, motif&#10;&#10;Description générée automatiquement">
            <a:extLst>
              <a:ext uri="{FF2B5EF4-FFF2-40B4-BE49-F238E27FC236}">
                <a16:creationId xmlns:a16="http://schemas.microsoft.com/office/drawing/2014/main" id="{062B1C92-DF4B-58AA-1CC8-4458D5A84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380301" y="2778719"/>
            <a:ext cx="494086" cy="247043"/>
          </a:xfrm>
          <a:prstGeom prst="rect">
            <a:avLst/>
          </a:prstGeom>
        </p:spPr>
      </p:pic>
      <p:pic>
        <p:nvPicPr>
          <p:cNvPr id="62" name="Image 61" descr="Une image contenant symbole, Symétrie, ligne, motif&#10;&#10;Description générée automatiquement">
            <a:extLst>
              <a:ext uri="{FF2B5EF4-FFF2-40B4-BE49-F238E27FC236}">
                <a16:creationId xmlns:a16="http://schemas.microsoft.com/office/drawing/2014/main" id="{2C5B60BC-1811-9A2C-D071-918DBDCD07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25248" y="5839216"/>
            <a:ext cx="494086" cy="247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8D4BF-2807-7059-A44B-C0B86AC4674B}"/>
              </a:ext>
            </a:extLst>
          </p:cNvPr>
          <p:cNvSpPr/>
          <p:nvPr/>
        </p:nvSpPr>
        <p:spPr>
          <a:xfrm>
            <a:off x="9994900" y="5962738"/>
            <a:ext cx="1511299" cy="510120"/>
          </a:xfrm>
          <a:prstGeom prst="rect">
            <a:avLst/>
          </a:prstGeom>
          <a:noFill/>
          <a:ln>
            <a:solidFill>
              <a:srgbClr val="FFC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*Belgique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D117297-E4D8-6D69-45FD-4E9BA4817A4F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3444739" y="3812374"/>
            <a:ext cx="1994786" cy="677476"/>
          </a:xfrm>
          <a:prstGeom prst="line">
            <a:avLst/>
          </a:prstGeom>
          <a:ln w="28575">
            <a:prstDash val="sysDot"/>
            <a:headEnd type="oval"/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3B4A77D-8CBE-1270-861D-B82D37B54264}"/>
              </a:ext>
            </a:extLst>
          </p:cNvPr>
          <p:cNvSpPr/>
          <p:nvPr/>
        </p:nvSpPr>
        <p:spPr>
          <a:xfrm>
            <a:off x="1760307" y="4186320"/>
            <a:ext cx="1684432" cy="60706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Royaume-Uni*</a:t>
            </a:r>
          </a:p>
        </p:txBody>
      </p:sp>
      <p:pic>
        <p:nvPicPr>
          <p:cNvPr id="8" name="Image 7" descr="Une image contenant symbole, Symétrie, ligne, motif&#10;&#10;Description générée automatiquement">
            <a:extLst>
              <a:ext uri="{FF2B5EF4-FFF2-40B4-BE49-F238E27FC236}">
                <a16:creationId xmlns:a16="http://schemas.microsoft.com/office/drawing/2014/main" id="{AD7C881E-39DD-5733-13CF-74C2E23EE6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376593" y="3941559"/>
            <a:ext cx="494086" cy="2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A00631-D915-AF43-8AB1-E0B09799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4" y="1457093"/>
            <a:ext cx="6680026" cy="4743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b="0" dirty="0"/>
              <a:t>Les jeunes</a:t>
            </a:r>
          </a:p>
          <a:p>
            <a:pPr marL="654050" lvl="1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fr-BE" b="1" dirty="0"/>
              <a:t>De 18 ans minimum</a:t>
            </a:r>
          </a:p>
          <a:p>
            <a:pPr marL="654050" lvl="1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fr-BE" b="1" dirty="0"/>
              <a:t>Domiciliés en région wallonne francophone</a:t>
            </a:r>
          </a:p>
          <a:p>
            <a:pPr marL="654050" lvl="1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fr-BE" b="1" dirty="0"/>
              <a:t>Elèves régulier / Etudiants </a:t>
            </a:r>
            <a:r>
              <a:rPr lang="fr-BE" b="0" dirty="0"/>
              <a:t>dans un organisme d’enseignement de la Fédération Wallonie-Bruxelles (secondaire, haute école, université, promotion sociale) ou être apprenant de l’IFAPME. </a:t>
            </a:r>
          </a:p>
          <a:p>
            <a:endParaRPr lang="fr-BE" b="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2" name="Image 1" descr="Une image contenant habits, texte, personne, Visage humain&#10;&#10;Description générée automatiquement">
            <a:extLst>
              <a:ext uri="{FF2B5EF4-FFF2-40B4-BE49-F238E27FC236}">
                <a16:creationId xmlns:a16="http://schemas.microsoft.com/office/drawing/2014/main" id="{5B041056-7196-3D60-9233-801552A95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46" y="1457093"/>
            <a:ext cx="3568521" cy="49818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0EBF10-2903-7FD8-4160-8062CE7D20EB}"/>
              </a:ext>
            </a:extLst>
          </p:cNvPr>
          <p:cNvSpPr txBox="1"/>
          <p:nvPr/>
        </p:nvSpPr>
        <p:spPr>
          <a:xfrm>
            <a:off x="7704746" y="6254301"/>
            <a:ext cx="3649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400" dirty="0"/>
              <a:t>Pour plus d’informations :</a:t>
            </a:r>
            <a:r>
              <a:rPr lang="fr-BE" sz="1400" b="0" dirty="0"/>
              <a:t> cliquez </a:t>
            </a:r>
            <a:r>
              <a:rPr lang="fr-BE" sz="1400" dirty="0">
                <a:hlinkClick r:id="rId4"/>
              </a:rPr>
              <a:t>ici</a:t>
            </a:r>
            <a:r>
              <a:rPr lang="fr-BE" sz="1400" b="0" dirty="0"/>
              <a:t>.</a:t>
            </a:r>
            <a:endParaRPr lang="fr-FR" sz="1400" b="0" dirty="0"/>
          </a:p>
        </p:txBody>
      </p:sp>
      <p:pic>
        <p:nvPicPr>
          <p:cNvPr id="3" name="Picture 2" descr="Plan de relance de la Wallonie">
            <a:extLst>
              <a:ext uri="{FF2B5EF4-FFF2-40B4-BE49-F238E27FC236}">
                <a16:creationId xmlns:a16="http://schemas.microsoft.com/office/drawing/2014/main" id="{5EB5E94C-473F-7423-5FA4-046F21E4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E97C307E-DF1F-4B06-9D53-97C058C0FF4B}"/>
              </a:ext>
            </a:extLst>
          </p:cNvPr>
          <p:cNvSpPr txBox="1">
            <a:spLocks/>
          </p:cNvSpPr>
          <p:nvPr/>
        </p:nvSpPr>
        <p:spPr>
          <a:xfrm>
            <a:off x="698326" y="384309"/>
            <a:ext cx="8903677" cy="7254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50" baseline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2. BDC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3E8A6C4-21BD-222C-8FAC-59B7722A4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109797"/>
            <a:ext cx="8903677" cy="584200"/>
          </a:xfrm>
        </p:spPr>
        <p:txBody>
          <a:bodyPr vert="horz" lIns="91440" tIns="0" rIns="91440" bIns="45720" rtlCol="0" anchor="t">
            <a:noAutofit/>
          </a:bodyPr>
          <a:lstStyle/>
          <a:p>
            <a:r>
              <a:rPr lang="fr-FR" sz="1800" dirty="0"/>
              <a:t>Quel public-cible ?</a:t>
            </a:r>
          </a:p>
        </p:txBody>
      </p:sp>
    </p:spTree>
    <p:extLst>
      <p:ext uri="{BB962C8B-B14F-4D97-AF65-F5344CB8AC3E}">
        <p14:creationId xmlns:p14="http://schemas.microsoft.com/office/powerpoint/2010/main" val="333033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6B598B3-AC7E-DBF1-7D06-97C43FE2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4" y="1849504"/>
            <a:ext cx="5194126" cy="4351338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b="0" dirty="0"/>
              <a:t>Avoir besoin de compétences linguistique pour</a:t>
            </a:r>
            <a:r>
              <a:rPr lang="fr-BE" dirty="0"/>
              <a:t> </a:t>
            </a:r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r>
              <a:rPr lang="fr-BE" b="1" dirty="0"/>
              <a:t>son projet professionnel </a:t>
            </a:r>
          </a:p>
          <a:p>
            <a:pPr lvl="1" indent="0" algn="just">
              <a:buNone/>
            </a:pPr>
            <a:r>
              <a:rPr lang="fr-BE" b="0" dirty="0"/>
              <a:t>ou</a:t>
            </a:r>
            <a:r>
              <a:rPr lang="fr-BE" dirty="0"/>
              <a:t> </a:t>
            </a:r>
          </a:p>
          <a:p>
            <a:pPr marL="596900" lvl="1" indent="-285750" algn="just">
              <a:buFont typeface="Wingdings" panose="05000000000000000000" pitchFamily="2" charset="2"/>
              <a:buChar char="§"/>
            </a:pPr>
            <a:r>
              <a:rPr lang="fr-BE" b="1" dirty="0"/>
              <a:t>son projet d’études/de formation</a:t>
            </a:r>
            <a:r>
              <a:rPr lang="fr-BE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BE" u="sng" dirty="0"/>
              <a:t>Aucune connaissance linguistique préalable</a:t>
            </a:r>
            <a:r>
              <a:rPr lang="fr-BE" dirty="0"/>
              <a:t> </a:t>
            </a:r>
            <a:r>
              <a:rPr lang="fr-BE" b="0" dirty="0"/>
              <a:t>n’est requise.</a:t>
            </a:r>
            <a:endParaRPr lang="fr-BE" dirty="0"/>
          </a:p>
          <a:p>
            <a:endParaRPr lang="fr-BE" dirty="0"/>
          </a:p>
          <a:p>
            <a:r>
              <a:rPr lang="fr-BE" b="0" dirty="0"/>
              <a:t>Plus d’informations sur la </a:t>
            </a:r>
            <a:r>
              <a:rPr lang="fr-BE" dirty="0">
                <a:hlinkClick r:id="rId3"/>
              </a:rPr>
              <a:t>Bourse linguistique | Le Forem</a:t>
            </a:r>
            <a:r>
              <a:rPr lang="fr-BE" b="0" dirty="0"/>
              <a:t>.</a:t>
            </a:r>
            <a:endParaRPr lang="fr-BE" sz="1800" b="0" dirty="0"/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557752-BFCB-71D6-173D-9DF9CFE6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BCD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8EA98B-555B-1B21-99A3-2E0F1AA6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Quelles conditions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F09F5-2B6B-275B-3494-F1C380E5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2375E8-3F60-0FB3-A9A1-72854E891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777" y="1910589"/>
            <a:ext cx="5791534" cy="3036821"/>
          </a:xfrm>
          <a:prstGeom prst="rect">
            <a:avLst/>
          </a:prstGeom>
        </p:spPr>
      </p:pic>
      <p:pic>
        <p:nvPicPr>
          <p:cNvPr id="5" name="Picture 2" descr="Plan de relance de la Wallonie">
            <a:extLst>
              <a:ext uri="{FF2B5EF4-FFF2-40B4-BE49-F238E27FC236}">
                <a16:creationId xmlns:a16="http://schemas.microsoft.com/office/drawing/2014/main" id="{C05B779C-A93D-2E95-612E-196A4F9D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1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6B598B3-AC7E-DBF1-7D06-97C43FE2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3" y="1849504"/>
            <a:ext cx="8916203" cy="435133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BE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montant des cours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BE" b="0" dirty="0">
                <a:ea typeface="Calibri" panose="020F0502020204030204" pitchFamily="34" charset="0"/>
                <a:cs typeface="Times New Roman" panose="02020603050405020304" pitchFamily="18" charset="0"/>
              </a:rPr>
              <a:t>Le prix du transport en commun entre le domicile et le lieu de formation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BE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l</a:t>
            </a:r>
            <a:r>
              <a:rPr lang="fr-BE" b="0" dirty="0">
                <a:ea typeface="Calibri" panose="020F0502020204030204" pitchFamily="34" charset="0"/>
                <a:cs typeface="Times New Roman" panose="02020603050405020304" pitchFamily="18" charset="0"/>
              </a:rPr>
              <a:t>ogement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BE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L’organisateur du stage</a:t>
            </a:r>
          </a:p>
          <a:p>
            <a:pPr lvl="0" algn="just">
              <a:lnSpc>
                <a:spcPct val="107000"/>
              </a:lnSpc>
            </a:pPr>
            <a:r>
              <a:rPr lang="fr-B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fr-BE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654050" lvl="1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frais à débourser pour le séjour ou la formation sont plafonnés aux frais réels éligibles (pas de forfait) </a:t>
            </a:r>
            <a:r>
              <a:rPr lang="fr-BE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BE" sz="1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 seront pas nécessairement couverts en totalité par la bourse (dépassement du montant de la bourse).</a:t>
            </a:r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557752-BFCB-71D6-173D-9DF9CFE6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BCD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8EA98B-555B-1B21-99A3-2E0F1AA6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Que couvre la bourse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F09F5-2B6B-275B-3494-F1C380E5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Picture 2" descr="Plan de relance de la Wallonie">
            <a:extLst>
              <a:ext uri="{FF2B5EF4-FFF2-40B4-BE49-F238E27FC236}">
                <a16:creationId xmlns:a16="http://schemas.microsoft.com/office/drawing/2014/main" id="{1E5704E4-A42B-A7C1-6530-D3731AA7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5" y="5764851"/>
            <a:ext cx="1042491" cy="10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70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Le Forem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 smtClean="0">
            <a:solidFill>
              <a:schemeClr val="accent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  -  Lecture seule" id="{D6629192-DFB6-45A0-A6F4-C329095185FC}" vid="{5267E42C-8724-498D-A54A-28ECF0261A9D}"/>
    </a:ext>
  </a:extLst>
</a:theme>
</file>

<file path=ppt/theme/theme2.xml><?xml version="1.0" encoding="utf-8"?>
<a:theme xmlns:a="http://schemas.openxmlformats.org/drawingml/2006/main" name="Visuels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6F30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  -  Lecture seule" id="{D6629192-DFB6-45A0-A6F4-C329095185FC}" vid="{4033F926-85B3-4622-873B-04CF5C7C62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66AF9A1CED54C866EDCE66589EB20" ma:contentTypeVersion="7" ma:contentTypeDescription="Crée un document." ma:contentTypeScope="" ma:versionID="afe1a74358428871368ca5400ccfd474">
  <xsd:schema xmlns:xsd="http://www.w3.org/2001/XMLSchema" xmlns:xs="http://www.w3.org/2001/XMLSchema" xmlns:p="http://schemas.microsoft.com/office/2006/metadata/properties" xmlns:ns2="5cb1035e-afbe-4c00-b6f1-5800b80a01ab" targetNamespace="http://schemas.microsoft.com/office/2006/metadata/properties" ma:root="true" ma:fieldsID="be434243e46f2e6944772a24528bc542" ns2:_="">
    <xsd:import namespace="5cb1035e-afbe-4c00-b6f1-5800b80a0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1035e-afbe-4c00-b6f1-5800b80a0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6DB58-16B0-43D1-B8D3-33A5FA5535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D2B44-6598-4AEC-A7E8-883CBEE2A412}">
  <ds:schemaRefs>
    <ds:schemaRef ds:uri="http://purl.org/dc/dcmitype/"/>
    <ds:schemaRef ds:uri="http://schemas.microsoft.com/office/2006/documentManagement/types"/>
    <ds:schemaRef ds:uri="5cb1035e-afbe-4c00-b6f1-5800b80a01ab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0BBB0E-4693-4F75-9D77-A5F1E5398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1035e-afbe-4c00-b6f1-5800b80a0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Forem</Template>
  <TotalTime>632</TotalTime>
  <Words>1006</Words>
  <Application>Microsoft Office PowerPoint</Application>
  <PresentationFormat>Grand écran</PresentationFormat>
  <Paragraphs>134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System Font Regular</vt:lpstr>
      <vt:lpstr>Wingdings</vt:lpstr>
      <vt:lpstr>Thème Le Forem</vt:lpstr>
      <vt:lpstr>Visuels</vt:lpstr>
      <vt:lpstr>Présentation PowerPoint</vt:lpstr>
      <vt:lpstr>Les produits « Bourses » du FOREM</vt:lpstr>
      <vt:lpstr>Présentation PowerPoint</vt:lpstr>
      <vt:lpstr>1. contexte</vt:lpstr>
      <vt:lpstr>2. Bourse élèves/étudiants</vt:lpstr>
      <vt:lpstr>2. BDC</vt:lpstr>
      <vt:lpstr>Présentation PowerPoint</vt:lpstr>
      <vt:lpstr>2. BCD</vt:lpstr>
      <vt:lpstr>2. BCD</vt:lpstr>
      <vt:lpstr>2. Bcd </vt:lpstr>
      <vt:lpstr>2. BCD</vt:lpstr>
      <vt:lpstr>3. Contacts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Langues de la Wallonie</dc:title>
  <dc:creator>DECHAMPS Brian</dc:creator>
  <cp:lastModifiedBy>RATHMANN Petra</cp:lastModifiedBy>
  <cp:revision>6</cp:revision>
  <cp:lastPrinted>2023-10-13T07:05:13Z</cp:lastPrinted>
  <dcterms:created xsi:type="dcterms:W3CDTF">2023-05-11T09:49:14Z</dcterms:created>
  <dcterms:modified xsi:type="dcterms:W3CDTF">2024-08-31T07:55:51Z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0x010100F8366AF9A1CED54C866EDCE66589EB20</vt:lpwstr>
  </property>
</Properties>
</file>